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672" r:id="rId1"/>
  </p:sldMasterIdLst>
  <p:notesMasterIdLst>
    <p:notesMasterId r:id="rId18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7" r:id="rId9"/>
    <p:sldId id="269" r:id="rId10"/>
    <p:sldId id="270" r:id="rId11"/>
    <p:sldId id="271" r:id="rId12"/>
    <p:sldId id="272" r:id="rId13"/>
    <p:sldId id="273" r:id="rId14"/>
    <p:sldId id="274" r:id="rId15"/>
    <p:sldId id="275" r:id="rId16"/>
    <p:sldId id="276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8" autoAdjust="0"/>
    <p:restoredTop sz="94624" autoAdjust="0"/>
  </p:normalViewPr>
  <p:slideViewPr>
    <p:cSldViewPr>
      <p:cViewPr varScale="1">
        <p:scale>
          <a:sx n="111" d="100"/>
          <a:sy n="111" d="100"/>
        </p:scale>
        <p:origin x="-1614" y="-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BEE333-2A08-4F06-9290-ECAA1829E6CF}" type="datetimeFigureOut">
              <a:rPr lang="ru-RU" smtClean="0"/>
              <a:pPr/>
              <a:t>19.10.2020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703366D-21B9-4E94-84E6-0F0DDEC5809B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533503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03366D-21B9-4E94-84E6-0F0DDEC5809B}" type="slidenum">
              <a:rPr lang="ru-RU" smtClean="0"/>
              <a:pPr/>
              <a:t>1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2268593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03366D-21B9-4E94-84E6-0F0DDEC5809B}" type="slidenum">
              <a:rPr lang="ru-RU" smtClean="0"/>
              <a:pPr/>
              <a:t>14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720823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 dirty="0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 dirty="0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 dirty="0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D604D094-DE8F-40B3-B1BB-8FFE27454E4D}" type="datetime1">
              <a:rPr lang="ru-RU" smtClean="0"/>
              <a:pPr/>
              <a:t>19.10.2020</a:t>
            </a:fld>
            <a:endParaRPr lang="ru-RU" dirty="0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ru-RU" dirty="0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DA9AFBB9-2BD6-4FAB-AE03-0CA47A0CBCE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35FD88F-10C6-46B9-8438-3E74BFBAF723}" type="datetime1">
              <a:rPr lang="ru-RU" smtClean="0"/>
              <a:pPr/>
              <a:t>19.10.2020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A9AFBB9-2BD6-4FAB-AE03-0CA47A0CBCE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CFF8415-C253-4B81-AF07-6A06E3AE43CF}" type="datetime1">
              <a:rPr lang="ru-RU" smtClean="0"/>
              <a:pPr/>
              <a:t>19.10.2020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A9AFBB9-2BD6-4FAB-AE03-0CA47A0CBCE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54FB9E5-C159-4EC6-8B17-5207C4E71662}" type="datetime1">
              <a:rPr lang="ru-RU" smtClean="0"/>
              <a:pPr/>
              <a:t>19.10.2020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A9AFBB9-2BD6-4FAB-AE03-0CA47A0CBCE7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F01724C-25B0-4C2A-9C16-D769545BF6A0}" type="datetime1">
              <a:rPr lang="ru-RU" smtClean="0"/>
              <a:pPr/>
              <a:t>19.10.2020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A9AFBB9-2BD6-4FAB-AE03-0CA47A0CBCE7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 dirty="0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A0D1A31-5113-4E72-93FC-40BD071E92B1}" type="datetime1">
              <a:rPr lang="ru-RU" smtClean="0"/>
              <a:pPr/>
              <a:t>19.10.2020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A9AFBB9-2BD6-4FAB-AE03-0CA47A0CBCE7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34BC4B1-8999-4DE6-83D0-A58FCDC2B9CC}" type="datetime1">
              <a:rPr lang="ru-RU" smtClean="0"/>
              <a:pPr/>
              <a:t>19.10.2020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A9AFBB9-2BD6-4FAB-AE03-0CA47A0CBCE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7AB5FDA-1AFF-4E4C-B745-35D3EBE118B1}" type="datetime1">
              <a:rPr lang="ru-RU" smtClean="0"/>
              <a:pPr/>
              <a:t>19.10.2020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A9AFBB9-2BD6-4FAB-AE03-0CA47A0CBCE7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DCD2D57-4052-481C-8D33-1F5683639BB1}" type="datetime1">
              <a:rPr lang="ru-RU" smtClean="0"/>
              <a:pPr/>
              <a:t>19.10.2020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A9AFBB9-2BD6-4FAB-AE03-0CA47A0CBCE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3CE9D5C7-48BC-4FCA-95B4-ABA7A8617CBE}" type="datetime1">
              <a:rPr lang="ru-RU" smtClean="0"/>
              <a:pPr/>
              <a:t>19.10.2020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A9AFBB9-2BD6-4FAB-AE03-0CA47A0CBCE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dirty="0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D14EAA50-B13D-427E-9B46-E5DEA1077347}" type="datetime1">
              <a:rPr lang="ru-RU" smtClean="0"/>
              <a:pPr/>
              <a:t>19.10.2020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DA9AFBB9-2BD6-4FAB-AE03-0CA47A0CBCE7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 dirty="0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C97520F0-ECCA-4675-9C90-2640E71F7970}" type="datetime1">
              <a:rPr lang="ru-RU" smtClean="0"/>
              <a:pPr/>
              <a:t>19.10.2020</a:t>
            </a:fld>
            <a:endParaRPr lang="ru-RU" dirty="0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ru-RU" dirty="0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DA9AFBB9-2BD6-4FAB-AE03-0CA47A0CBCE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0" y="25501"/>
            <a:ext cx="9144000" cy="4401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/>
            <a:endParaRPr lang="ru-RU" sz="3200" b="1" dirty="0" smtClean="0"/>
          </a:p>
          <a:p>
            <a:pPr algn="ctr"/>
            <a:endParaRPr lang="ru-RU" sz="3200" b="1" dirty="0" smtClean="0"/>
          </a:p>
          <a:p>
            <a:pPr lvl="0" algn="ctr" eaLnBrk="0" fontAlgn="base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</a:pPr>
            <a:r>
              <a:rPr lang="ru-RU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ЗАКУПКА И ПОСТАВКА ТОВАРОВ МАТЕРИАЛЬНО-ТЕХНИЧЕСКОЕ СНАБЖЕНИЕ ПРЕДПРИЯТИЯ</a:t>
            </a:r>
            <a:endParaRPr kumimoji="0" lang="ru-RU" sz="1800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ru-RU" sz="1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endParaRPr lang="ru-RU" sz="1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9AFBB9-2BD6-4FAB-AE03-0CA47A0CBCE7}" type="slidenum">
              <a:rPr lang="ru-RU" smtClean="0"/>
              <a:pPr/>
              <a:t>10</a:t>
            </a:fld>
            <a:endParaRPr lang="ru-RU" dirty="0"/>
          </a:p>
        </p:txBody>
      </p:sp>
      <p:sp>
        <p:nvSpPr>
          <p:cNvPr id="33793" name="Rectangle 1"/>
          <p:cNvSpPr>
            <a:spLocks noChangeArrowheads="1"/>
          </p:cNvSpPr>
          <p:nvPr/>
        </p:nvSpPr>
        <p:spPr bwMode="auto">
          <a:xfrm>
            <a:off x="0" y="492444"/>
            <a:ext cx="9144000" cy="550920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ru-RU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Выбор поставщиков </a:t>
            </a:r>
          </a:p>
          <a:p>
            <a:pPr algn="ctr"/>
            <a:r>
              <a:rPr lang="ru-RU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2.1. Подготовка списка возможных поставщиков </a:t>
            </a:r>
          </a:p>
          <a:p>
            <a:pPr algn="ctr"/>
            <a:r>
              <a:rPr lang="ru-RU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2.2. Отправка запроса, в соответствии с заявкой на материал </a:t>
            </a:r>
          </a:p>
          <a:p>
            <a:pPr algn="ctr"/>
            <a:r>
              <a:rPr lang="ru-RU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2.2.1. Организация или возобновление переписки с возможными поставщиками </a:t>
            </a:r>
          </a:p>
          <a:p>
            <a:pPr algn="ctr"/>
            <a:r>
              <a:rPr lang="ru-RU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2.2.2. Подготовка и оформление запроса в соответствии с заявкой на материал. </a:t>
            </a:r>
          </a:p>
          <a:p>
            <a:pPr algn="ctr"/>
            <a:r>
              <a:rPr lang="ru-RU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2.2.3. Отправка запроса на материал </a:t>
            </a:r>
          </a:p>
          <a:p>
            <a:pPr algn="ctr"/>
            <a:r>
              <a:rPr lang="ru-RU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2.2.4. Регистрация отправки запроса возможным поставщикам 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9AFBB9-2BD6-4FAB-AE03-0CA47A0CBCE7}" type="slidenum">
              <a:rPr lang="ru-RU" smtClean="0"/>
              <a:pPr/>
              <a:t>11</a:t>
            </a:fld>
            <a:endParaRPr lang="ru-RU" dirty="0"/>
          </a:p>
        </p:txBody>
      </p:sp>
      <p:sp>
        <p:nvSpPr>
          <p:cNvPr id="33793" name="Rectangle 1"/>
          <p:cNvSpPr>
            <a:spLocks noChangeArrowheads="1"/>
          </p:cNvSpPr>
          <p:nvPr/>
        </p:nvSpPr>
        <p:spPr bwMode="auto">
          <a:xfrm>
            <a:off x="-10779" y="332656"/>
            <a:ext cx="9144000" cy="5078313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/>
            <a:endParaRPr lang="ru-RU" sz="36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3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2.3. Выбор поставщиков </a:t>
            </a:r>
          </a:p>
          <a:p>
            <a:pPr algn="ctr"/>
            <a:r>
              <a:rPr lang="ru-RU" sz="3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2.3.1. Получение коммерческих предложений от возможных поставщиков. </a:t>
            </a:r>
          </a:p>
          <a:p>
            <a:pPr algn="ctr"/>
            <a:r>
              <a:rPr lang="ru-RU" sz="3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2.3.2. Согласование полученных предложений. </a:t>
            </a:r>
          </a:p>
          <a:p>
            <a:pPr algn="ctr"/>
            <a:r>
              <a:rPr lang="ru-RU" sz="3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2.3.3. Регистрация получения предложений. </a:t>
            </a:r>
          </a:p>
          <a:p>
            <a:pPr algn="ctr"/>
            <a:r>
              <a:rPr lang="ru-RU" sz="3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2.3.4. Выбор наиболее подходящих поставщиков. 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9AFBB9-2BD6-4FAB-AE03-0CA47A0CBCE7}" type="slidenum">
              <a:rPr lang="ru-RU" smtClean="0"/>
              <a:pPr/>
              <a:t>12</a:t>
            </a:fld>
            <a:endParaRPr lang="ru-RU" dirty="0"/>
          </a:p>
        </p:txBody>
      </p:sp>
      <p:sp>
        <p:nvSpPr>
          <p:cNvPr id="33793" name="Rectangle 1"/>
          <p:cNvSpPr>
            <a:spLocks noChangeArrowheads="1"/>
          </p:cNvSpPr>
          <p:nvPr/>
        </p:nvSpPr>
        <p:spPr bwMode="auto">
          <a:xfrm>
            <a:off x="0" y="-1384991"/>
            <a:ext cx="9144000" cy="7848302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/>
            <a:endParaRPr lang="ru-RU" sz="36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36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36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3. Обработка заказов </a:t>
            </a:r>
          </a:p>
          <a:p>
            <a:pPr algn="ctr"/>
            <a:r>
              <a:rPr lang="ru-RU" sz="3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3.1. Оформление и отправка заказа </a:t>
            </a:r>
          </a:p>
          <a:p>
            <a:pPr algn="ctr"/>
            <a:r>
              <a:rPr lang="ru-RU" sz="3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3.1.1. Подготовка заказа. </a:t>
            </a:r>
          </a:p>
          <a:p>
            <a:pPr algn="ctr"/>
            <a:r>
              <a:rPr lang="ru-RU" sz="3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3.1.2. Проверка на наличие долгосрочных договоров с Поставщиком. </a:t>
            </a:r>
          </a:p>
          <a:p>
            <a:pPr algn="ctr"/>
            <a:r>
              <a:rPr lang="ru-RU" sz="3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3.1.3. Оформление или продление договора с Поставщиком. </a:t>
            </a:r>
          </a:p>
          <a:p>
            <a:pPr algn="ctr"/>
            <a:r>
              <a:rPr lang="ru-RU" sz="3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3.1.4. Оформление заказа </a:t>
            </a:r>
          </a:p>
          <a:p>
            <a:pPr algn="ctr"/>
            <a:r>
              <a:rPr lang="ru-RU" sz="3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3.1.5. Отправка заказа выбранному Поставщику </a:t>
            </a:r>
          </a:p>
          <a:p>
            <a:pPr algn="ctr"/>
            <a:r>
              <a:rPr lang="ru-RU" sz="3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3.1.6. Регистрация отправки заказа 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9AFBB9-2BD6-4FAB-AE03-0CA47A0CBCE7}" type="slidenum">
              <a:rPr lang="ru-RU" smtClean="0"/>
              <a:pPr/>
              <a:t>13</a:t>
            </a:fld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107504" y="260648"/>
            <a:ext cx="8856984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dirty="0" smtClean="0"/>
          </a:p>
          <a:p>
            <a:pPr algn="ctr"/>
            <a:r>
              <a:rPr lang="ru-RU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3.2. Выполнение обязательств по оплате заказа </a:t>
            </a:r>
          </a:p>
          <a:p>
            <a:pPr algn="ctr"/>
            <a:r>
              <a:rPr lang="ru-RU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3.2.1. Получение инвойса в соответствии с заказом </a:t>
            </a:r>
          </a:p>
          <a:p>
            <a:pPr algn="ctr"/>
            <a:r>
              <a:rPr lang="ru-RU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3.2.2. Согласование полученного инвойса </a:t>
            </a:r>
          </a:p>
          <a:p>
            <a:pPr algn="ctr"/>
            <a:r>
              <a:rPr lang="ru-RU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3.2.3. Выполнение обязательств по оплате заказа </a:t>
            </a:r>
          </a:p>
          <a:p>
            <a:pPr algn="ctr"/>
            <a:r>
              <a:rPr lang="ru-RU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3.2.4. Отправление уведомления о выполнении обязательств по оплате </a:t>
            </a:r>
          </a:p>
          <a:p>
            <a:pPr algn="ctr"/>
            <a:r>
              <a:rPr lang="ru-RU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3.2.5. Получение уведомления о сроках готовности к отгрузке 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9AFBB9-2BD6-4FAB-AE03-0CA47A0CBCE7}" type="slidenum">
              <a:rPr lang="ru-RU" smtClean="0"/>
              <a:pPr/>
              <a:t>14</a:t>
            </a:fld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323528" y="188640"/>
            <a:ext cx="8568952" cy="51090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dirty="0" smtClean="0"/>
          </a:p>
          <a:p>
            <a:pPr algn="ctr"/>
            <a: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4. Контроль выполнения условий договора </a:t>
            </a:r>
          </a:p>
          <a:p>
            <a:pPr algn="ctr"/>
            <a:r>
              <a:rPr lang="ru-RU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4.1. Отслеживание местонахождения груза в процессе доставки </a:t>
            </a:r>
          </a:p>
          <a:p>
            <a:pPr algn="ctr"/>
            <a:r>
              <a:rPr lang="ru-RU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4.2. Регистрация отступлений от контрольных дат по условиям поставки </a:t>
            </a:r>
          </a:p>
          <a:p>
            <a:pPr algn="ctr"/>
            <a: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5. Поступление материала </a:t>
            </a:r>
          </a:p>
          <a:p>
            <a:pPr algn="ctr"/>
            <a:r>
              <a:rPr lang="ru-RU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5.1. Организация приѐма груза в установленном месте. </a:t>
            </a:r>
          </a:p>
          <a:p>
            <a:pPr algn="ctr"/>
            <a:r>
              <a:rPr lang="ru-RU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5.2. Сопоставление характеристик и качества полученного материала с заявленными Поставщиком. </a:t>
            </a:r>
          </a:p>
          <a:p>
            <a:pPr algn="ctr"/>
            <a:r>
              <a:rPr lang="ru-RU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5.3. Выставление претензий по отступлениям от условий договора 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9AFBB9-2BD6-4FAB-AE03-0CA47A0CBCE7}" type="slidenum">
              <a:rPr lang="ru-RU" smtClean="0"/>
              <a:pPr/>
              <a:t>15</a:t>
            </a:fld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323528" y="188640"/>
            <a:ext cx="8496944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3200" dirty="0" smtClean="0"/>
          </a:p>
          <a:p>
            <a:pPr algn="ctr"/>
            <a:r>
              <a:rPr lang="ru-RU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6. Оприходование материала </a:t>
            </a:r>
          </a:p>
          <a:p>
            <a:pPr algn="ctr"/>
            <a:r>
              <a:rPr lang="ru-RU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7. Контроль счетов </a:t>
            </a:r>
          </a:p>
          <a:p>
            <a:pPr algn="ctr"/>
            <a:r>
              <a:rPr lang="ru-RU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8. Приложения </a:t>
            </a:r>
          </a:p>
          <a:p>
            <a:pPr algn="ctr"/>
            <a:r>
              <a:rPr lang="ru-RU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8.1. Типовой контракт купли - продажи </a:t>
            </a:r>
          </a:p>
          <a:p>
            <a:pPr algn="ctr"/>
            <a:r>
              <a:rPr lang="ru-RU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8.2. Типовой контракт купли-продажи партии продукции </a:t>
            </a:r>
          </a:p>
          <a:p>
            <a:pPr algn="ctr"/>
            <a:r>
              <a:rPr lang="ru-RU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8.3. Типовой контракт многократной купли-продажи продукции 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9AFBB9-2BD6-4FAB-AE03-0CA47A0CBCE7}" type="slidenum">
              <a:rPr lang="ru-RU" smtClean="0"/>
              <a:pPr/>
              <a:t>16</a:t>
            </a:fld>
            <a:endParaRPr lang="ru-RU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188640"/>
            <a:ext cx="8496944" cy="64807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9AFBB9-2BD6-4FAB-AE03-0CA47A0CBCE7}" type="slidenum">
              <a:rPr lang="ru-RU" smtClean="0"/>
              <a:pPr/>
              <a:t>2</a:t>
            </a:fld>
            <a:endParaRPr lang="ru-RU" dirty="0"/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0" y="215444"/>
            <a:ext cx="9144000" cy="81868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indent="447675" algn="just" fontAlgn="base">
              <a:spcBef>
                <a:spcPct val="0"/>
              </a:spcBef>
              <a:spcAft>
                <a:spcPct val="0"/>
              </a:spcAft>
            </a:pPr>
            <a:endParaRPr lang="ru-RU" sz="2800" b="1" i="1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Закупка товаров – составная часть коммерческой деятельности торгового предприятия, включающая в себя: </a:t>
            </a:r>
          </a:p>
          <a:p>
            <a:pPr marL="457200" indent="-457200" algn="just">
              <a:buFontTx/>
              <a:buChar char="-"/>
            </a:pPr>
            <a:r>
              <a:rPr lang="ru-RU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изучение </a:t>
            </a:r>
            <a:r>
              <a:rPr lang="ru-RU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 прогнозирование покупательского спроса; </a:t>
            </a:r>
          </a:p>
          <a:p>
            <a:pPr marL="457200" indent="-457200" algn="just">
              <a:buFontTx/>
              <a:buChar char="-"/>
            </a:pPr>
            <a:r>
              <a:rPr lang="ru-RU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выявление </a:t>
            </a:r>
            <a:r>
              <a:rPr lang="ru-RU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 изучение источников поступления и поставщиков товаров; </a:t>
            </a:r>
          </a:p>
          <a:p>
            <a:pPr marL="457200" indent="-457200" algn="just">
              <a:buFontTx/>
              <a:buChar char="-"/>
            </a:pPr>
            <a:r>
              <a:rPr lang="ru-RU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организацию </a:t>
            </a:r>
            <a:r>
              <a:rPr lang="ru-RU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хозяйственных связей с поставщиками товаров, включая разработку и заключение договоров поставки; </a:t>
            </a:r>
          </a:p>
          <a:p>
            <a:pPr algn="just"/>
            <a:r>
              <a:rPr lang="ru-RU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организацию учета и контроля за ходом выполнения договорных обязательств. </a:t>
            </a:r>
          </a:p>
          <a:p>
            <a:pPr algn="just"/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 indent="447675" algn="just" fontAlgn="base">
              <a:spcBef>
                <a:spcPct val="0"/>
              </a:spcBef>
              <a:spcAft>
                <a:spcPct val="0"/>
              </a:spcAft>
            </a:pPr>
            <a:endParaRPr lang="ru-RU" sz="2800" b="1" i="1" dirty="0" smtClean="0">
              <a:latin typeface="Times New Roman" pitchFamily="18" charset="0"/>
              <a:cs typeface="Times New Roman" pitchFamily="18" charset="0"/>
            </a:endParaRPr>
          </a:p>
          <a:p>
            <a:pPr marL="0" marR="0" lvl="0" indent="447675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0" marR="0" lvl="0" indent="447675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0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447675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0" marR="0" lvl="0" indent="447675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7675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0" marR="0" lvl="0" indent="447675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7675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9AFBB9-2BD6-4FAB-AE03-0CA47A0CBCE7}" type="slidenum">
              <a:rPr lang="ru-RU" smtClean="0"/>
              <a:pPr/>
              <a:t>3</a:t>
            </a:fld>
            <a:endParaRPr lang="ru-RU" dirty="0"/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0" y="261229"/>
            <a:ext cx="9144000" cy="5693866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/>
            <a: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Задача системы управления закупками на предприятии, как правило, формулируется, в зависимости от подчиненности складского хозяйства, одним из двух способов:</a:t>
            </a:r>
            <a:endParaRPr lang="ru-RU" sz="28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28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514350" indent="-514350" algn="just">
              <a:buAutoNum type="arabicParenR"/>
            </a:pPr>
            <a:r>
              <a:rPr lang="ru-RU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обеспечить наличие на складе необходимых ресурсов в соответствии с заранее оговоренной программой потребления, минимизируя совокупные издержки на приобретение и хранение ресурсов; </a:t>
            </a:r>
          </a:p>
          <a:p>
            <a:pPr marL="514350" indent="-514350" algn="just">
              <a:buAutoNum type="arabicParenR"/>
            </a:pPr>
            <a:endParaRPr lang="ru-RU" sz="28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) гарантировать поступление на склад предприятия заявленной партии ресурсов в заявленные сроки, при минимальной стоимости единицы ресурсов.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9AFBB9-2BD6-4FAB-AE03-0CA47A0CBCE7}" type="slidenum">
              <a:rPr lang="ru-RU" smtClean="0"/>
              <a:pPr/>
              <a:t>4</a:t>
            </a:fld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0" y="0"/>
            <a:ext cx="9144000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ru-RU" sz="24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Закупочная 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деятельность предприятий предполагает взаимодействие следующих субъектов данного сектора деятельности: </a:t>
            </a:r>
          </a:p>
          <a:p>
            <a:pPr algn="just"/>
            <a:endParaRPr lang="ru-RU" sz="24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indent="-457200" algn="just">
              <a:buAutoNum type="arabicPeriod"/>
            </a:pP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Пользователи 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лица, использующие свойства ресурса в своей функциональной деятельности. </a:t>
            </a:r>
            <a:endParaRPr lang="ru-RU" sz="24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indent="-457200" algn="just">
              <a:buAutoNum type="arabicPeriod"/>
            </a:pPr>
            <a:endParaRPr lang="ru-RU" sz="2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2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indent="-457200" algn="just">
              <a:buAutoNum type="arabicPeriod"/>
            </a:pPr>
            <a:endParaRPr lang="ru-RU" sz="24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2. Консультанты (эксперты) – </a:t>
            </a: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лица, дающие квалифицированные рекомендации и оказывающие влияние на подготовку и выбор решений, связанных с закупкой материально-технических решений. </a:t>
            </a:r>
            <a:endParaRPr lang="ru-RU" sz="2800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9AFBB9-2BD6-4FAB-AE03-0CA47A0CBCE7}" type="slidenum">
              <a:rPr lang="ru-RU" smtClean="0"/>
              <a:pPr/>
              <a:t>5</a:t>
            </a:fld>
            <a:endParaRPr lang="ru-RU" dirty="0"/>
          </a:p>
        </p:txBody>
      </p:sp>
      <p:sp>
        <p:nvSpPr>
          <p:cNvPr id="29697" name="Rectangle 1"/>
          <p:cNvSpPr>
            <a:spLocks noChangeArrowheads="1"/>
          </p:cNvSpPr>
          <p:nvPr/>
        </p:nvSpPr>
        <p:spPr bwMode="auto">
          <a:xfrm>
            <a:off x="0" y="184667"/>
            <a:ext cx="8786842" cy="5632311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174625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61950" algn="l"/>
              </a:tabLst>
            </a:pPr>
            <a:endParaRPr kumimoji="0" lang="en-US" sz="2000" b="1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endParaRPr lang="ru-RU" sz="2800" dirty="0" smtClean="0"/>
          </a:p>
          <a:p>
            <a:pPr algn="just"/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3. Технические специалисты – </a:t>
            </a: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лица, принимающие участие и оказывающие влияние на подготовку, главным образом, технических (конструкторских, технологических) требований, предъявляемых к приобретаемым ресурсам.</a:t>
            </a:r>
          </a:p>
          <a:p>
            <a:pPr algn="just"/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just"/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4. Функциональные работники (секретари) – </a:t>
            </a: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лица, фильтрующие информацию, как в процессе организации и координации функциональной деятельности и взаимоотношений в ходе закупки ресурсов между отдельными группами субъектов, так и между ними и поставщиками, оказывающих в основном косвенное влияние информационного характера на процесс закупки. Зачастую, данную функцию выполняют менеджеры отдела материально-технического снабжения.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9AFBB9-2BD6-4FAB-AE03-0CA47A0CBCE7}" type="slidenum">
              <a:rPr lang="ru-RU" smtClean="0"/>
              <a:pPr/>
              <a:t>6</a:t>
            </a:fld>
            <a:endParaRPr lang="ru-RU" dirty="0"/>
          </a:p>
        </p:txBody>
      </p:sp>
      <p:sp>
        <p:nvSpPr>
          <p:cNvPr id="31745" name="Rectangle 1"/>
          <p:cNvSpPr>
            <a:spLocks noChangeArrowheads="1"/>
          </p:cNvSpPr>
          <p:nvPr/>
        </p:nvSpPr>
        <p:spPr bwMode="auto">
          <a:xfrm>
            <a:off x="0" y="61556"/>
            <a:ext cx="9144000" cy="5878532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2800" dirty="0" smtClean="0"/>
          </a:p>
          <a:p>
            <a:pPr algn="just"/>
            <a: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5. Руководители – </a:t>
            </a:r>
            <a:r>
              <a:rPr lang="ru-RU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лица, принимающие решения (ЛПР). Обладают как реальной, так и формальной властью и ответственностью принятия окончательных решений по закупке ресурсов. </a:t>
            </a:r>
          </a:p>
          <a:p>
            <a:pPr algn="just"/>
            <a:endParaRPr lang="ru-RU" sz="28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28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6. Коммерческие работники – </a:t>
            </a:r>
            <a:r>
              <a:rPr lang="ru-RU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лица, имеющие фактические полномочия и ответственностью подготовки, принятия и реализации решений о закупке ресурсов в соответствии с функциональными обязанностями по закупке ресурсов. </a:t>
            </a:r>
          </a:p>
          <a:p>
            <a:pPr algn="just"/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9AFBB9-2BD6-4FAB-AE03-0CA47A0CBCE7}" type="slidenum">
              <a:rPr lang="ru-RU" smtClean="0"/>
              <a:pPr/>
              <a:t>7</a:t>
            </a:fld>
            <a:endParaRPr lang="ru-R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1560" y="188640"/>
            <a:ext cx="7854950" cy="35283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1560" y="3717032"/>
            <a:ext cx="7569200" cy="2730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9AFBB9-2BD6-4FAB-AE03-0CA47A0CBCE7}" type="slidenum">
              <a:rPr lang="ru-RU" smtClean="0"/>
              <a:pPr/>
              <a:t>8</a:t>
            </a:fld>
            <a:endParaRPr lang="ru-RU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404664"/>
            <a:ext cx="8496944" cy="61206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9AFBB9-2BD6-4FAB-AE03-0CA47A0CBCE7}" type="slidenum">
              <a:rPr lang="ru-RU" smtClean="0"/>
              <a:pPr/>
              <a:t>9</a:t>
            </a:fld>
            <a:endParaRPr lang="ru-RU" dirty="0"/>
          </a:p>
        </p:txBody>
      </p:sp>
      <p:sp>
        <p:nvSpPr>
          <p:cNvPr id="33793" name="Rectangle 1"/>
          <p:cNvSpPr>
            <a:spLocks noChangeArrowheads="1"/>
          </p:cNvSpPr>
          <p:nvPr/>
        </p:nvSpPr>
        <p:spPr bwMode="auto">
          <a:xfrm>
            <a:off x="0" y="184666"/>
            <a:ext cx="9144000" cy="5632311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ru-RU" sz="4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Рассмотрим </a:t>
            </a:r>
            <a:r>
              <a:rPr lang="ru-RU" sz="4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типовую структуру бизнес-процесса закупок: </a:t>
            </a:r>
          </a:p>
          <a:p>
            <a:pPr algn="ctr"/>
            <a:r>
              <a:rPr lang="ru-RU" sz="4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1. Подготовка и оформление заявки на материал. </a:t>
            </a:r>
          </a:p>
          <a:p>
            <a:pPr algn="ctr"/>
            <a:r>
              <a:rPr lang="ru-RU" sz="4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1.1. Определение потребности в материале </a:t>
            </a:r>
          </a:p>
          <a:p>
            <a:pPr algn="ctr"/>
            <a:r>
              <a:rPr lang="ru-RU" sz="4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1.2. Подготовка заявки на материал </a:t>
            </a:r>
          </a:p>
          <a:p>
            <a:pPr algn="ctr"/>
            <a:r>
              <a:rPr lang="ru-RU" sz="4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1.3. Оформление заявки на материал </a:t>
            </a:r>
          </a:p>
          <a:p>
            <a:pPr algn="ctr"/>
            <a:r>
              <a:rPr lang="ru-RU" sz="4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1.4. Согласование заявки на материал 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1339</TotalTime>
  <Words>658</Words>
  <Application>Microsoft Office PowerPoint</Application>
  <PresentationFormat>Экран (4:3)</PresentationFormat>
  <Paragraphs>109</Paragraphs>
  <Slides>16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Открытая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Ставропольский ГАУ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6</dc:creator>
  <cp:lastModifiedBy>user</cp:lastModifiedBy>
  <cp:revision>185</cp:revision>
  <dcterms:created xsi:type="dcterms:W3CDTF">2013-05-22T09:12:07Z</dcterms:created>
  <dcterms:modified xsi:type="dcterms:W3CDTF">2020-10-19T06:23:31Z</dcterms:modified>
</cp:coreProperties>
</file>